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media1.m4v" ContentType="video/unknown"/>
  <Override PartName="/ppt/charts/chart1.xml" ContentType="application/vnd.openxmlformats-officedocument.drawingml.char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1pPr>
    <a:lvl2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2pPr>
    <a:lvl3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3pPr>
    <a:lvl4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4pPr>
    <a:lvl5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5pPr>
    <a:lvl6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6pPr>
    <a:lvl7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7pPr>
    <a:lvl8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8pPr>
    <a:lvl9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69696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5000" u="none">
                <a:solidFill>
                  <a:srgbClr val="FFFFFF"/>
                </a:solidFill>
                <a:latin typeface="Avenir Next Regular"/>
              </a:defRPr>
            </a:pPr>
            <a:r>
              <a:rPr b="0" i="0" strike="noStrike" sz="5000" u="none">
                <a:solidFill>
                  <a:srgbClr val="FFFFFF"/>
                </a:solidFill>
                <a:latin typeface="Avenir Next Regular"/>
              </a:rPr>
              <a:t>Número de entradas por grupo</a:t>
            </a:r>
          </a:p>
        </c:rich>
      </c:tx>
      <c:layout>
        <c:manualLayout>
          <c:xMode val="edge"/>
          <c:yMode val="edge"/>
          <c:x val="0.299073"/>
          <c:y val="0"/>
          <c:w val="0.401855"/>
          <c:h val="0.126607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49663"/>
          <c:y val="0.126607"/>
          <c:w val="0.945337"/>
          <c:h val="0.7207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186156"/>
                    <a:satOff val="5698"/>
                    <a:lumOff val="16186"/>
                  </a:schemeClr>
                </a:gs>
                <a:gs pos="100000">
                  <a:srgbClr val="34CD0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5000" u="none">
                    <a:solidFill>
                      <a:srgbClr val="FFFFFF"/>
                    </a:solidFill>
                    <a:latin typeface="Avenir Next Regular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1º ESO</c:v>
                </c:pt>
                <c:pt idx="1">
                  <c:v>2º ESO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157.000000</c:v>
                </c:pt>
                <c:pt idx="1">
                  <c:v>98.000000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B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Off val="13575"/>
                  </a:schemeClr>
                </a:gs>
                <a:gs pos="100000">
                  <a:schemeClr val="accent2">
                    <a:hueOff val="-186156"/>
                    <a:satOff val="5698"/>
                    <a:lumOff val="1618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5000" u="none">
                    <a:solidFill>
                      <a:srgbClr val="FFFFFF"/>
                    </a:solidFill>
                    <a:latin typeface="Avenir Next Regular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1º ESO</c:v>
                </c:pt>
                <c:pt idx="1">
                  <c:v>2º ESO</c:v>
                </c:pt>
              </c:strCache>
            </c:strRef>
          </c:cat>
          <c:val>
            <c:numRef>
              <c:f>Sheet1!$B$3:$C$3</c:f>
              <c:numCache>
                <c:ptCount val="2"/>
                <c:pt idx="0">
                  <c:v>126.000000</c:v>
                </c:pt>
                <c:pt idx="1">
                  <c:v>85.000000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</c:v>
                </c:pt>
              </c:strCache>
            </c:strRef>
          </c:tx>
          <c:spPr>
            <a:gradFill flip="none" rotWithShape="1">
              <a:gsLst>
                <a:gs pos="0">
                  <a:srgbClr val="CF00FF"/>
                </a:gs>
                <a:gs pos="100000">
                  <a:schemeClr val="accent1">
                    <a:lumOff val="13575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5000" u="none">
                    <a:solidFill>
                      <a:srgbClr val="FFFFFF"/>
                    </a:solidFill>
                    <a:latin typeface="Avenir Next Regular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1º ESO</c:v>
                </c:pt>
                <c:pt idx="1">
                  <c:v>2º ESO</c:v>
                </c:pt>
              </c:strCache>
            </c:strRef>
          </c:cat>
          <c:val>
            <c:numRef>
              <c:f>Sheet1!$B$4:$C$4</c:f>
              <c:numCache>
                <c:ptCount val="2"/>
                <c:pt idx="0">
                  <c:v>133.000000</c:v>
                </c:pt>
                <c:pt idx="1">
                  <c:v>186.000000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D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-395226"/>
                    <a:satOff val="10158"/>
                  </a:schemeClr>
                </a:gs>
                <a:gs pos="100000">
                  <a:schemeClr val="accent5">
                    <a:hueOff val="-2274878"/>
                    <a:satOff val="10158"/>
                    <a:lumOff val="1978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5000" u="none">
                    <a:solidFill>
                      <a:srgbClr val="FFFFFF"/>
                    </a:solidFill>
                    <a:latin typeface="Avenir Next Regular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1º ESO</c:v>
                </c:pt>
                <c:pt idx="1">
                  <c:v>2º ESO</c:v>
                </c:pt>
              </c:strCache>
            </c:strRef>
          </c:cat>
          <c:val>
            <c:numRef>
              <c:f>Sheet1!$B$5:$C$5</c:f>
              <c:numCache>
                <c:ptCount val="2"/>
                <c:pt idx="0">
                  <c:v>118.000000</c:v>
                </c:pt>
                <c:pt idx="1">
                  <c:v>84.000000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E</c:v>
                </c:pt>
              </c:strCache>
            </c:strRef>
          </c:tx>
          <c:spPr>
            <a:gradFill flip="none" rotWithShape="1">
              <a:gsLst>
                <a:gs pos="0">
                  <a:srgbClr val="FFBF00"/>
                </a:gs>
                <a:gs pos="100000">
                  <a:schemeClr val="accent4">
                    <a:hueOff val="-1598510"/>
                    <a:lumOff val="1250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5000" u="none">
                    <a:solidFill>
                      <a:srgbClr val="FFFFFF"/>
                    </a:solidFill>
                    <a:latin typeface="Avenir Next Regular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1º ESO</c:v>
                </c:pt>
                <c:pt idx="1">
                  <c:v>2º ESO</c:v>
                </c:pt>
              </c:strCache>
            </c:strRef>
          </c:cat>
          <c:val>
            <c:numRef>
              <c:f>Sheet1!$B$6:$C$6</c:f>
              <c:numCache>
                <c:ptCount val="2"/>
                <c:pt idx="0">
                  <c:v>102.000000</c:v>
                </c:pt>
                <c:pt idx="1">
                  <c:v>248.000000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F</c:v>
                </c:pt>
              </c:strCache>
            </c:strRef>
          </c:tx>
          <c:spPr>
            <a:gradFill flip="none" rotWithShape="1">
              <a:gsLst>
                <a:gs pos="0">
                  <a:srgbClr val="929292"/>
                </a:gs>
                <a:gs pos="100000">
                  <a:srgbClr val="5E5E5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5000" u="none">
                    <a:solidFill>
                      <a:srgbClr val="FFFFFF"/>
                    </a:solidFill>
                    <a:latin typeface="Avenir Next Regular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1º ESO</c:v>
                </c:pt>
                <c:pt idx="1">
                  <c:v>2º ESO</c:v>
                </c:pt>
              </c:strCache>
            </c:strRef>
          </c:cat>
          <c:val>
            <c:numRef>
              <c:f>Sheet1!$B$7:$C$7</c:f>
              <c:numCache>
                <c:ptCount val="2"/>
                <c:pt idx="0">
                  <c:v>188.000000</c:v>
                </c:pt>
                <c:pt idx="1">
                  <c:v>175.000000</c:v>
                </c:pt>
              </c:numCache>
            </c:numRef>
          </c:val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G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186156"/>
                    <a:satOff val="5698"/>
                    <a:lumOff val="16186"/>
                  </a:schemeClr>
                </a:gs>
                <a:gs pos="100000">
                  <a:srgbClr val="34CD0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5000" u="none">
                    <a:solidFill>
                      <a:srgbClr val="FFFFFF"/>
                    </a:solidFill>
                    <a:latin typeface="Avenir Next Regular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1º ESO</c:v>
                </c:pt>
                <c:pt idx="1">
                  <c:v>2º ESO</c:v>
                </c:pt>
              </c:strCache>
            </c:strRef>
          </c:cat>
          <c:val>
            <c:numRef>
              <c:f>Sheet1!$B$8:$C$8</c:f>
              <c:numCache>
                <c:ptCount val="2"/>
                <c:pt idx="0">
                  <c:v>139.000000</c:v>
                </c:pt>
                <c:pt idx="1">
                  <c:v>132.000000</c:v>
                </c:pt>
              </c:numCache>
            </c:numRef>
          </c:val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H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Off val="13575"/>
                  </a:schemeClr>
                </a:gs>
                <a:gs pos="100000">
                  <a:schemeClr val="accent2">
                    <a:hueOff val="-186156"/>
                    <a:satOff val="5698"/>
                    <a:lumOff val="1618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5000" u="none">
                    <a:solidFill>
                      <a:srgbClr val="FFFFFF"/>
                    </a:solidFill>
                    <a:latin typeface="Avenir Next Regular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1º ESO</c:v>
                </c:pt>
                <c:pt idx="1">
                  <c:v>2º ESO</c:v>
                </c:pt>
              </c:strCache>
            </c:strRef>
          </c:cat>
          <c:val>
            <c:numRef>
              <c:f>Sheet1!$B$9:$C$9</c:f>
              <c:numCache>
                <c:ptCount val="2"/>
                <c:pt idx="0">
                  <c:v>81.000000</c:v>
                </c:pt>
                <c:pt idx="1">
                  <c:v>0.000000</c:v>
                </c:pt>
              </c:numCache>
            </c:numRef>
          </c:val>
        </c:ser>
        <c:gapWidth val="15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FFFFFF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3400" u="none">
                <a:solidFill>
                  <a:srgbClr val="FFFFFF"/>
                </a:solidFill>
                <a:latin typeface="Avenir Next Regular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FFFFFF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b="0" i="0" strike="noStrike" sz="3400" u="none">
                <a:solidFill>
                  <a:srgbClr val="FFFFFF"/>
                </a:solidFill>
                <a:latin typeface="Avenir Next Regular"/>
              </a:defRPr>
            </a:pPr>
          </a:p>
        </c:txPr>
        <c:crossAx val="2094734552"/>
        <c:crosses val="autoZero"/>
        <c:crossBetween val="between"/>
        <c:majorUnit val="75"/>
        <c:minorUnit val="37.5"/>
      </c:valAx>
      <c:spPr>
        <a:noFill/>
        <a:ln w="12700" cap="flat">
          <a:solidFill>
            <a:srgbClr val="FFFFFF"/>
          </a:solidFill>
          <a:prstDash val="solid"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0635084"/>
          <c:y val="0.936413"/>
          <c:w val="0.9069"/>
          <c:h val="0.063587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3400" u="none">
              <a:solidFill>
                <a:srgbClr val="FFFFFF"/>
              </a:solidFill>
              <a:latin typeface="Avenir Next Regular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de la presentación"/>
          <p:cNvSpPr txBox="1"/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</a:defRPr>
            </a:lvl1pPr>
          </a:lstStyle>
          <a:p>
            <a:pPr/>
            <a:r>
              <a:t>Título de la presentación</a:t>
            </a:r>
          </a:p>
        </p:txBody>
      </p:sp>
      <p:sp>
        <p:nvSpPr>
          <p:cNvPr id="12" name="Autor y fecha"/>
          <p:cNvSpPr txBox="1"/>
          <p:nvPr>
            <p:ph type="body" sz="quarter" idx="13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343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y fecha</a:t>
            </a:r>
          </a:p>
        </p:txBody>
      </p:sp>
      <p:sp>
        <p:nvSpPr>
          <p:cNvPr id="13" name="Nivel de texto 1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Subtítulo de la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/>
          <p:nvPr>
            <p:ph type="body" sz="half" idx="1" hasCustomPrompt="1"/>
          </p:nvPr>
        </p:nvSpPr>
        <p:spPr>
          <a:xfrm>
            <a:off x="1270000" y="4546600"/>
            <a:ext cx="21844000" cy="467806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Declaración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ato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ivel de texto 1…"/>
          <p:cNvSpPr txBox="1"/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  <a:lvl2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Avenir Next Demi Bold"/>
              </a:defRPr>
            </a:lvl2pPr>
            <a:lvl3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Avenir Next Demi Bold"/>
              </a:defRPr>
            </a:lvl3pPr>
            <a:lvl4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Avenir Next Demi Bold"/>
              </a:defRPr>
            </a:lvl4pPr>
            <a:lvl5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Avenir Next Demi Bold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Información fáctica"/>
          <p:cNvSpPr txBox="1"/>
          <p:nvPr>
            <p:ph type="body" sz="quarter" idx="13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Información fáctica</a:t>
            </a:r>
          </a:p>
        </p:txBody>
      </p:sp>
      <p:sp>
        <p:nvSpPr>
          <p:cNvPr id="10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ción"/>
          <p:cNvSpPr txBox="1"/>
          <p:nvPr>
            <p:ph type="body" sz="quarter" idx="13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792479">
              <a:spcBef>
                <a:spcPts val="0"/>
              </a:spcBef>
              <a:buClrTx/>
              <a:buSzTx/>
              <a:buNone/>
              <a:defRPr sz="4224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Atribución</a:t>
            </a:r>
          </a:p>
        </p:txBody>
      </p:sp>
      <p:sp>
        <p:nvSpPr>
          <p:cNvPr id="116" name="Nivel de texto 1…"/>
          <p:cNvSpPr txBox="1"/>
          <p:nvPr>
            <p:ph type="body" sz="half" idx="1" hasCustomPrompt="1"/>
          </p:nvPr>
        </p:nvSpPr>
        <p:spPr>
          <a:xfrm>
            <a:off x="1270000" y="4659369"/>
            <a:ext cx="21844000" cy="43942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5pPr>
          </a:lstStyle>
          <a:p>
            <a:pPr/>
            <a:r>
              <a:t>“Cita destacable”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482346840_2880x1920.jpg"/>
          <p:cNvSpPr/>
          <p:nvPr>
            <p:ph type="pic" sz="half" idx="13"/>
          </p:nvPr>
        </p:nvSpPr>
        <p:spPr>
          <a:xfrm>
            <a:off x="12192000" y="62293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908252162_2439x1626.jpg"/>
          <p:cNvSpPr/>
          <p:nvPr>
            <p:ph type="pic" sz="half" idx="14"/>
          </p:nvPr>
        </p:nvSpPr>
        <p:spPr>
          <a:xfrm>
            <a:off x="12192000" y="-641351"/>
            <a:ext cx="12192000" cy="812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9215462_1440x2158.jpg"/>
          <p:cNvSpPr/>
          <p:nvPr>
            <p:ph type="pic" idx="15"/>
          </p:nvPr>
        </p:nvSpPr>
        <p:spPr>
          <a:xfrm>
            <a:off x="-1" y="-2258501"/>
            <a:ext cx="12166601" cy="182330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n"/>
          <p:cNvSpPr/>
          <p:nvPr>
            <p:ph type="pic" idx="13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n"/>
          <p:cNvSpPr/>
          <p:nvPr>
            <p:ph type="pic" idx="13"/>
          </p:nvPr>
        </p:nvSpPr>
        <p:spPr>
          <a:xfrm>
            <a:off x="0" y="-762000"/>
            <a:ext cx="24384000" cy="1524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 y fecha"/>
          <p:cNvSpPr txBox="1"/>
          <p:nvPr>
            <p:ph type="body" sz="quarter" idx="14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343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y fecha</a:t>
            </a:r>
          </a:p>
        </p:txBody>
      </p:sp>
      <p:sp>
        <p:nvSpPr>
          <p:cNvPr id="23" name="Título de la presentación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pc="-348" sz="11600"/>
            </a:lvl1pPr>
          </a:lstStyle>
          <a:p>
            <a:pPr/>
            <a:r>
              <a:t>Título de la presentación</a:t>
            </a:r>
          </a:p>
        </p:txBody>
      </p:sp>
      <p:sp>
        <p:nvSpPr>
          <p:cNvPr id="24" name="Nivel de texto 1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Subtítulo de la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n"/>
          <p:cNvSpPr/>
          <p:nvPr>
            <p:ph type="pic" idx="13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e la diapositiva"/>
          <p:cNvSpPr txBox="1"/>
          <p:nvPr>
            <p:ph type="title" hasCustomPrompt="1"/>
          </p:nvPr>
        </p:nvSpPr>
        <p:spPr>
          <a:xfrm>
            <a:off x="1270000" y="3886200"/>
            <a:ext cx="9652000" cy="3200202"/>
          </a:xfrm>
          <a:prstGeom prst="rect">
            <a:avLst/>
          </a:prstGeom>
        </p:spPr>
        <p:txBody>
          <a:bodyPr/>
          <a:lstStyle/>
          <a:p>
            <a:pPr/>
            <a:r>
              <a:t>Título de la diapositiva</a:t>
            </a:r>
          </a:p>
        </p:txBody>
      </p:sp>
      <p:sp>
        <p:nvSpPr>
          <p:cNvPr id="34" name="Nivel de texto 1…"/>
          <p:cNvSpPr txBox="1"/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Subtítulo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la diapositiv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de la diapositiva</a:t>
            </a:r>
          </a:p>
        </p:txBody>
      </p:sp>
      <p:sp>
        <p:nvSpPr>
          <p:cNvPr id="43" name="Subtítulo de la diapositiva"/>
          <p:cNvSpPr txBox="1"/>
          <p:nvPr>
            <p:ph type="body" sz="quarter" idx="13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Subtítulo de la diapositiva</a:t>
            </a:r>
          </a:p>
        </p:txBody>
      </p:sp>
      <p:sp>
        <p:nvSpPr>
          <p:cNvPr id="44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/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579215462_1440x2158.jpg"/>
          <p:cNvSpPr/>
          <p:nvPr>
            <p:ph type="pic" idx="13"/>
          </p:nvPr>
        </p:nvSpPr>
        <p:spPr>
          <a:xfrm>
            <a:off x="12204700" y="-2277533"/>
            <a:ext cx="12192000" cy="182710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Título de la diapositiva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/>
          <a:p>
            <a:pPr/>
            <a:r>
              <a:t>Título de la diapositiva</a:t>
            </a:r>
          </a:p>
        </p:txBody>
      </p:sp>
      <p:sp>
        <p:nvSpPr>
          <p:cNvPr id="62" name="Nivel de texto 1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Subtítulo de la diapositiva"/>
          <p:cNvSpPr txBox="1"/>
          <p:nvPr>
            <p:ph type="body" sz="quarter" idx="14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Subtítulo de la diapositiva</a:t>
            </a:r>
          </a:p>
        </p:txBody>
      </p:sp>
      <p:sp>
        <p:nvSpPr>
          <p:cNvPr id="6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00FF00"/>
                    </a:gs>
                    <a:gs pos="100000">
                      <a:srgbClr val="007DFF"/>
                    </a:gs>
                  </a:gsLst>
                  <a:lin ang="3965999" scaled="0"/>
                </a:gradFill>
              </a:defRPr>
            </a:lvl1pPr>
          </a:lstStyle>
          <a:p>
            <a:pPr/>
            <a:r>
              <a:t>Título de sección</a:t>
            </a:r>
          </a:p>
        </p:txBody>
      </p:sp>
      <p:sp>
        <p:nvSpPr>
          <p:cNvPr id="7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la diapositiv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de la diapositiva</a:t>
            </a:r>
          </a:p>
        </p:txBody>
      </p:sp>
      <p:sp>
        <p:nvSpPr>
          <p:cNvPr id="80" name="Subtítulo de la diapositiva"/>
          <p:cNvSpPr txBox="1"/>
          <p:nvPr>
            <p:ph type="body" sz="quarter" idx="13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Subtítulo de la diapositiva</a:t>
            </a:r>
          </a:p>
        </p:txBody>
      </p:sp>
      <p:sp>
        <p:nvSpPr>
          <p:cNvPr id="8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rden del d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/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pPr/>
            <a:r>
              <a:t>Título de agenda</a:t>
            </a:r>
          </a:p>
        </p:txBody>
      </p:sp>
      <p:sp>
        <p:nvSpPr>
          <p:cNvPr id="89" name="Subtítulo de agenda"/>
          <p:cNvSpPr txBox="1"/>
          <p:nvPr>
            <p:ph type="body" sz="quarter" idx="13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Subtítulo de agenda</a:t>
            </a:r>
          </a:p>
        </p:txBody>
      </p:sp>
      <p:sp>
        <p:nvSpPr>
          <p:cNvPr id="90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ClrTx/>
              <a:buSzTx/>
              <a:buNone/>
              <a:defRPr spc="-55" sz="5500"/>
            </a:lvl1pPr>
            <a:lvl2pPr marL="0" indent="0" defTabSz="825500">
              <a:buClrTx/>
              <a:buSzTx/>
              <a:buNone/>
              <a:defRPr spc="-55" sz="5500"/>
            </a:lvl2pPr>
            <a:lvl3pPr marL="0" indent="0" defTabSz="825500">
              <a:buClrTx/>
              <a:buSzTx/>
              <a:buNone/>
              <a:defRPr spc="-55" sz="5500"/>
            </a:lvl3pPr>
            <a:lvl4pPr marL="0" indent="0" defTabSz="825500">
              <a:buClrTx/>
              <a:buSzTx/>
              <a:buNone/>
              <a:defRPr spc="-55" sz="5500"/>
            </a:lvl4pPr>
            <a:lvl5pPr marL="0" indent="0" defTabSz="825500">
              <a:buClrTx/>
              <a:buSzTx/>
              <a:buNone/>
              <a:defRPr spc="-55" sz="5500"/>
            </a:lvl5pPr>
          </a:lstStyle>
          <a:p>
            <a:pPr/>
            <a:r>
              <a:t>Temas relacionados con el orden del día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gradFill flip="none" rotWithShape="1">
          <a:gsLst>
            <a:gs pos="0">
              <a:srgbClr val="000000"/>
            </a:gs>
            <a:gs pos="100000">
              <a:srgbClr val="3B3B3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la diapositiva"/>
          <p:cNvSpPr txBox="1"/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Título de la diapositiva</a:t>
            </a:r>
          </a:p>
        </p:txBody>
      </p:sp>
      <p:sp>
        <p:nvSpPr>
          <p:cNvPr id="3" name="Nivel de texto 1…"/>
          <p:cNvSpPr txBox="1"/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11966448" y="13065506"/>
            <a:ext cx="438405" cy="482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825500">
              <a:spcBef>
                <a:spcPts val="0"/>
              </a:spcBef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1pPr>
      <a:lvl2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2pPr>
      <a:lvl3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3pPr>
      <a:lvl4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4pPr>
      <a:lvl5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5pPr>
      <a:lvl6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6pPr>
      <a:lvl7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7pPr>
      <a:lvl8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8pPr>
      <a:lvl9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Avenir Next Demi 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../media/media1.m4v"/><Relationship Id="rId3" Type="http://schemas.microsoft.com/office/2007/relationships/media" Target="../media/media1.m4v"/><Relationship Id="rId4" Type="http://schemas.openxmlformats.org/officeDocument/2006/relationships/image" Target="../media/image1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chart" Target="../charts/chart1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.jpeg"/><Relationship Id="rId7" Type="http://schemas.openxmlformats.org/officeDocument/2006/relationships/image" Target="../media/image10.png"/><Relationship Id="rId8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aderno de Tutoría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Cuaderno de Tutoría</a:t>
            </a:r>
          </a:p>
        </p:txBody>
      </p:sp>
      <p:sp>
        <p:nvSpPr>
          <p:cNvPr id="152" name="Herminia Pastor Pina / Vicente Martínez Martínez"/>
          <p:cNvSpPr txBox="1"/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Herminia Pastor Pina / Vicente Martínez Martínez</a:t>
            </a:r>
          </a:p>
        </p:txBody>
      </p:sp>
      <p:sp>
        <p:nvSpPr>
          <p:cNvPr id="153" name="implementado sobre AULES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implementado sobre AULES</a:t>
            </a:r>
          </a:p>
        </p:txBody>
      </p:sp>
      <p:pic>
        <p:nvPicPr>
          <p:cNvPr id="154" name="ujilliurex20_tiza.png" descr="ujilliurex20_tiz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6984" y="782453"/>
            <a:ext cx="12700001" cy="1905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7" name="Grupo"/>
          <p:cNvGrpSpPr/>
          <p:nvPr/>
        </p:nvGrpSpPr>
        <p:grpSpPr>
          <a:xfrm>
            <a:off x="18053870" y="782453"/>
            <a:ext cx="5717492" cy="1905001"/>
            <a:chOff x="0" y="0"/>
            <a:chExt cx="5717491" cy="1905000"/>
          </a:xfrm>
        </p:grpSpPr>
        <p:sp>
          <p:nvSpPr>
            <p:cNvPr id="155" name="Rectángulo"/>
            <p:cNvSpPr/>
            <p:nvPr/>
          </p:nvSpPr>
          <p:spPr>
            <a:xfrm>
              <a:off x="0" y="0"/>
              <a:ext cx="5717492" cy="1905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</a:p>
          </p:txBody>
        </p:sp>
        <p:pic>
          <p:nvPicPr>
            <p:cNvPr id="156" name="logo-medium.png" descr="logo-mediu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8316" y="38100"/>
              <a:ext cx="5429009" cy="177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8" name="CC_BY-SA_3.0.png" descr="CC_BY-SA_3.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06916" y="10398463"/>
            <a:ext cx="4570169" cy="1610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CuadernoFísico.jpg" descr="CuadernoFísico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4984" t="0" r="24984" b="0"/>
          <a:stretch>
            <a:fillRect/>
          </a:stretch>
        </p:blipFill>
        <p:spPr>
          <a:xfrm flipH="1">
            <a:off x="13136635" y="-1861423"/>
            <a:ext cx="14518060" cy="16332820"/>
          </a:xfrm>
          <a:prstGeom prst="rect">
            <a:avLst/>
          </a:prstGeom>
        </p:spPr>
      </p:pic>
      <p:sp>
        <p:nvSpPr>
          <p:cNvPr id="223" name="Cuaderno de Tutoría"/>
          <p:cNvSpPr txBox="1"/>
          <p:nvPr>
            <p:ph type="title"/>
          </p:nvPr>
        </p:nvSpPr>
        <p:spPr>
          <a:xfrm>
            <a:off x="317500" y="838200"/>
            <a:ext cx="12700000" cy="1549400"/>
          </a:xfrm>
          <a:prstGeom prst="rect">
            <a:avLst/>
          </a:prstGeom>
        </p:spPr>
        <p:txBody>
          <a:bodyPr/>
          <a:lstStyle/>
          <a:p>
            <a:pPr lvl="1" defTabSz="817244">
              <a:defRPr spc="-249" sz="8316"/>
            </a:pPr>
            <a:r>
              <a:t>Cuaderno de Tutoría</a:t>
            </a:r>
          </a:p>
        </p:txBody>
      </p:sp>
      <p:sp>
        <p:nvSpPr>
          <p:cNvPr id="224" name="Recoge una ficha para cada alumno del grupo y se va adjuntando información…"/>
          <p:cNvSpPr txBox="1"/>
          <p:nvPr>
            <p:ph type="body" sz="quarter" idx="1"/>
          </p:nvPr>
        </p:nvSpPr>
        <p:spPr>
          <a:xfrm>
            <a:off x="323828" y="3810000"/>
            <a:ext cx="12698749" cy="3870153"/>
          </a:xfrm>
          <a:prstGeom prst="rect">
            <a:avLst/>
          </a:prstGeom>
        </p:spPr>
        <p:txBody>
          <a:bodyPr/>
          <a:lstStyle/>
          <a:p>
            <a:pPr/>
            <a:r>
              <a:t>Recoge una ficha para cada alumno del grupo y se va adjuntando información</a:t>
            </a:r>
          </a:p>
          <a:p>
            <a:pPr/>
            <a:r>
              <a:t>Está disponible en el centro para aquel profesor que quiera usarlo</a:t>
            </a:r>
          </a:p>
        </p:txBody>
      </p:sp>
      <p:sp>
        <p:nvSpPr>
          <p:cNvPr id="225" name="Físico"/>
          <p:cNvSpPr txBox="1"/>
          <p:nvPr>
            <p:ph type="body" idx="1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Físico</a:t>
            </a:r>
          </a:p>
        </p:txBody>
      </p:sp>
      <p:sp>
        <p:nvSpPr>
          <p:cNvPr id="226" name="Inconvenientes:…"/>
          <p:cNvSpPr txBox="1"/>
          <p:nvPr/>
        </p:nvSpPr>
        <p:spPr>
          <a:xfrm>
            <a:off x="318125" y="7636415"/>
            <a:ext cx="12698750" cy="5446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41452" indent="-441452" defTabSz="1926336">
              <a:spcBef>
                <a:spcPts val="1800"/>
              </a:spcBef>
              <a:buClr>
                <a:srgbClr val="FFFFFF"/>
              </a:buClr>
              <a:buSzPct val="100000"/>
              <a:buChar char="•"/>
              <a:defRPr sz="3792"/>
            </a:pPr>
            <a:r>
              <a:t>Inconvenientes:</a:t>
            </a:r>
          </a:p>
          <a:p>
            <a:pPr lvl="1" marL="622045" indent="-180594" defTabSz="1926336">
              <a:spcBef>
                <a:spcPts val="1800"/>
              </a:spcBef>
              <a:buClr>
                <a:srgbClr val="FF2600"/>
              </a:buClr>
              <a:buSzPct val="80000"/>
              <a:buBlip>
                <a:blip r:embed="rId3"/>
              </a:buBlip>
              <a:defRPr sz="3792"/>
            </a:pPr>
            <a:r>
              <a:t>  No se refleja mucha participación del profesor no tutor</a:t>
            </a:r>
          </a:p>
          <a:p>
            <a:pPr lvl="1" marL="622045" indent="-180594" defTabSz="1926336">
              <a:spcBef>
                <a:spcPts val="1800"/>
              </a:spcBef>
              <a:buClr>
                <a:srgbClr val="FF2600"/>
              </a:buClr>
              <a:buSzPct val="80000"/>
              <a:buBlip>
                <a:blip r:embed="rId3"/>
              </a:buBlip>
              <a:defRPr sz="3792"/>
            </a:pPr>
            <a:r>
              <a:t>  La información que escribe el tutor no llega a todo el equipo educativo del grupo.</a:t>
            </a:r>
          </a:p>
          <a:p>
            <a:pPr lvl="1" marL="622045" indent="-180594" defTabSz="1926336">
              <a:spcBef>
                <a:spcPts val="1800"/>
              </a:spcBef>
              <a:buClr>
                <a:srgbClr val="FF2600"/>
              </a:buClr>
              <a:buSzPct val="80000"/>
              <a:buBlip>
                <a:blip r:embed="rId3"/>
              </a:buBlip>
              <a:defRPr sz="3792"/>
            </a:pPr>
            <a:r>
              <a:t>  No queda reflejada toda la información de interés y se observa descoordinación entre profesorado.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14:flip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owtoon3_2.png" descr="Powtoon3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14:flip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elgg3.jpg" descr="elgg3.jp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0" t="10460" r="8861" b="0"/>
          <a:stretch>
            <a:fillRect/>
          </a:stretch>
        </p:blipFill>
        <p:spPr>
          <a:xfrm>
            <a:off x="12167323" y="-175557"/>
            <a:ext cx="12166746" cy="5819169"/>
          </a:xfrm>
          <a:prstGeom prst="rect">
            <a:avLst/>
          </a:prstGeom>
        </p:spPr>
      </p:pic>
      <p:pic>
        <p:nvPicPr>
          <p:cNvPr id="231" name="elgg1.jpg" descr="elgg1.jpg"/>
          <p:cNvPicPr>
            <a:picLocks noChangeAspect="1"/>
          </p:cNvPicPr>
          <p:nvPr>
            <p:ph type="pic" idx="15"/>
          </p:nvPr>
        </p:nvPicPr>
        <p:blipFill>
          <a:blip r:embed="rId3">
            <a:extLst/>
          </a:blip>
          <a:srcRect l="1289" t="0" r="19032" b="0"/>
          <a:stretch>
            <a:fillRect/>
          </a:stretch>
        </p:blipFill>
        <p:spPr>
          <a:xfrm>
            <a:off x="-6251" y="108"/>
            <a:ext cx="12166409" cy="13715785"/>
          </a:xfrm>
          <a:prstGeom prst="rect">
            <a:avLst/>
          </a:prstGeom>
        </p:spPr>
      </p:pic>
      <p:pic>
        <p:nvPicPr>
          <p:cNvPr id="232" name="ellgg2.jpg" descr="ellgg2.jpg"/>
          <p:cNvPicPr>
            <a:picLocks noChangeAspect="1"/>
          </p:cNvPicPr>
          <p:nvPr>
            <p:ph type="pic" idx="13"/>
          </p:nvPr>
        </p:nvPicPr>
        <p:blipFill>
          <a:blip r:embed="rId4">
            <a:extLst/>
          </a:blip>
          <a:srcRect l="0" t="10" r="0" b="10"/>
          <a:stretch>
            <a:fillRect/>
          </a:stretch>
        </p:blipFill>
        <p:spPr>
          <a:xfrm>
            <a:off x="12137569" y="4600631"/>
            <a:ext cx="13225871" cy="9115370"/>
          </a:xfrm>
          <a:prstGeom prst="rect">
            <a:avLst/>
          </a:prstGeom>
        </p:spPr>
      </p:pic>
      <p:pic>
        <p:nvPicPr>
          <p:cNvPr id="233" name="logoElgg.jpg" descr="logoElgg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51010" y="4600969"/>
            <a:ext cx="8281980" cy="4260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14:flip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7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xit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3" grpId="4"/>
      <p:bldP build="whole" bldLvl="1" animBg="1" rev="0" advAuto="0" spid="233" grpId="5"/>
      <p:bldP build="whole" bldLvl="1" animBg="1" rev="0" advAuto="0" spid="230" grpId="1"/>
      <p:bldP build="whole" bldLvl="1" animBg="1" rev="0" advAuto="0" spid="231" grpId="2"/>
      <p:bldP build="whole" bldLvl="1" animBg="1" rev="0" advAuto="0" spid="232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owtoon3_3.png" descr="Powtoon3_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14:flip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aderno en AULES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defTabSz="2048204">
              <a:defRPr spc="-376" sz="18815"/>
            </a:lvl1pPr>
          </a:lstStyle>
          <a:p>
            <a:pPr/>
            <a:r>
              <a:t>Cuaderno en AULES</a:t>
            </a:r>
          </a:p>
        </p:txBody>
      </p:sp>
      <p:sp>
        <p:nvSpPr>
          <p:cNvPr id="238" name="Nuestra propuesta"/>
          <p:cNvSpPr txBox="1"/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Nuestra propuesta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14:prism dir="r" isContent="0" isInverted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logoAULES.png" descr="logoAU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000" y="8890000"/>
            <a:ext cx="6350000" cy="317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LOPD.jpg" descr="LOP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00" y="6350000"/>
            <a:ext cx="6350000" cy="35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Correo GVA.jpg" descr="Correo GV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40000" y="3810000"/>
            <a:ext cx="6350000" cy="3185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Linucentres.jpg" descr="Linucentres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700000" y="2540000"/>
            <a:ext cx="9525000" cy="2381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logoConselleria.png" descr="logoConselleria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73226" y="5417919"/>
            <a:ext cx="4637548" cy="2880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Aules2-1024x622.png" descr="Aules2-1024x622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324" t="0" r="1324" b="0"/>
          <a:stretch>
            <a:fillRect/>
          </a:stretch>
        </p:blipFill>
        <p:spPr>
          <a:xfrm rot="16200000">
            <a:off x="12640619" y="2016509"/>
            <a:ext cx="14518060" cy="9059555"/>
          </a:xfrm>
          <a:prstGeom prst="rect">
            <a:avLst/>
          </a:prstGeom>
        </p:spPr>
      </p:pic>
      <p:sp>
        <p:nvSpPr>
          <p:cNvPr id="247" name="Cuaderno de Tutoría"/>
          <p:cNvSpPr txBox="1"/>
          <p:nvPr>
            <p:ph type="title"/>
          </p:nvPr>
        </p:nvSpPr>
        <p:spPr>
          <a:xfrm>
            <a:off x="317500" y="838200"/>
            <a:ext cx="14605000" cy="1549400"/>
          </a:xfrm>
          <a:prstGeom prst="rect">
            <a:avLst/>
          </a:prstGeom>
        </p:spPr>
        <p:txBody>
          <a:bodyPr/>
          <a:lstStyle/>
          <a:p>
            <a:pPr lvl="1" defTabSz="817244">
              <a:defRPr spc="-249" sz="8316"/>
            </a:pPr>
            <a:r>
              <a:t>Cuaderno de Tutoría</a:t>
            </a:r>
          </a:p>
        </p:txBody>
      </p:sp>
      <p:sp>
        <p:nvSpPr>
          <p:cNvPr id="248" name="Debe tener una ficha para cada alumn@.…"/>
          <p:cNvSpPr txBox="1"/>
          <p:nvPr>
            <p:ph type="body" idx="1"/>
          </p:nvPr>
        </p:nvSpPr>
        <p:spPr>
          <a:xfrm>
            <a:off x="323828" y="3810000"/>
            <a:ext cx="14605001" cy="9341742"/>
          </a:xfrm>
          <a:prstGeom prst="rect">
            <a:avLst/>
          </a:prstGeom>
        </p:spPr>
        <p:txBody>
          <a:bodyPr/>
          <a:lstStyle/>
          <a:p>
            <a:pPr marL="480568" indent="-480568" defTabSz="2097023">
              <a:spcBef>
                <a:spcPts val="2000"/>
              </a:spcBef>
              <a:defRPr sz="4128"/>
            </a:pPr>
            <a:r>
              <a:t>Debe tener una ficha para cada alumn@.</a:t>
            </a:r>
          </a:p>
          <a:p>
            <a:pPr marL="480568" indent="-480568" defTabSz="2097023">
              <a:spcBef>
                <a:spcPts val="2000"/>
              </a:spcBef>
              <a:defRPr sz="4128"/>
            </a:pPr>
            <a:r>
              <a:t>El profesorado del grupo debe tener acceso a toda la información.</a:t>
            </a:r>
          </a:p>
          <a:p>
            <a:pPr marL="480568" indent="-480568" defTabSz="2097023">
              <a:spcBef>
                <a:spcPts val="2000"/>
              </a:spcBef>
              <a:defRPr sz="4128"/>
            </a:pPr>
            <a:r>
              <a:t>Todo el profesorado debe poder escribir la información que requiera y que quede registrado quién escribe la información. </a:t>
            </a:r>
          </a:p>
          <a:p>
            <a:pPr marL="480568" indent="-480568" defTabSz="2097023">
              <a:spcBef>
                <a:spcPts val="2000"/>
              </a:spcBef>
              <a:defRPr sz="4128"/>
            </a:pPr>
            <a:r>
              <a:t>Es importante la seguridad, para cumplir con la ley de protección de datos.</a:t>
            </a:r>
          </a:p>
          <a:p>
            <a:pPr marL="480568" indent="-480568" defTabSz="2097023">
              <a:spcBef>
                <a:spcPts val="2000"/>
              </a:spcBef>
              <a:defRPr sz="4128"/>
            </a:pPr>
            <a:r>
              <a:t>Sólo el profesorado del centro debe poder acceder.</a:t>
            </a:r>
          </a:p>
          <a:p>
            <a:pPr marL="480568" indent="-480568" defTabSz="2097023">
              <a:spcBef>
                <a:spcPts val="2000"/>
              </a:spcBef>
              <a:defRPr sz="4128"/>
            </a:pPr>
            <a:r>
              <a:t>Debe ofrecer la posibilidad de enviar notificaciones por email (preferiblemente sólo a @gva.es)</a:t>
            </a:r>
          </a:p>
        </p:txBody>
      </p:sp>
      <p:sp>
        <p:nvSpPr>
          <p:cNvPr id="249" name="Requisitos"/>
          <p:cNvSpPr txBox="1"/>
          <p:nvPr>
            <p:ph type="body" idx="14"/>
          </p:nvPr>
        </p:nvSpPr>
        <p:spPr>
          <a:xfrm>
            <a:off x="317500" y="2133600"/>
            <a:ext cx="14605000" cy="1016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Requisitos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CapturasCuaderno.m4v" descr="CapturasCuaderno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4058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14:flip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71228" fill="hold"/>
                                        <p:tgtEl>
                                          <p:spTgt spid="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3" name="Número de entradas por grupo"/>
          <p:cNvGraphicFramePr/>
          <p:nvPr/>
        </p:nvGraphicFramePr>
        <p:xfrm>
          <a:off x="441939" y="1803400"/>
          <a:ext cx="22729212" cy="11435359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Atribución"/>
          <p:cNvSpPr txBox="1"/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 </a:t>
            </a:r>
          </a:p>
        </p:txBody>
      </p:sp>
      <p:sp>
        <p:nvSpPr>
          <p:cNvPr id="256" name="@hermipp"/>
          <p:cNvSpPr txBox="1"/>
          <p:nvPr>
            <p:ph type="body" sz="quarter" idx="1"/>
          </p:nvPr>
        </p:nvSpPr>
        <p:spPr>
          <a:xfrm>
            <a:off x="1270000" y="4659369"/>
            <a:ext cx="10922000" cy="4394201"/>
          </a:xfrm>
          <a:prstGeom prst="rect">
            <a:avLst/>
          </a:prstGeom>
        </p:spPr>
        <p:txBody>
          <a:bodyPr/>
          <a:lstStyle/>
          <a:p>
            <a:pPr/>
            <a:r>
              <a:t>@hermipp</a:t>
            </a:r>
          </a:p>
        </p:txBody>
      </p:sp>
      <p:sp>
        <p:nvSpPr>
          <p:cNvPr id="257" name="@vicenteprofe"/>
          <p:cNvSpPr txBox="1"/>
          <p:nvPr/>
        </p:nvSpPr>
        <p:spPr>
          <a:xfrm>
            <a:off x="12192000" y="4660900"/>
            <a:ext cx="10922000" cy="439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pPr/>
            <a:r>
              <a:t>@vicenteprofe</a:t>
            </a:r>
          </a:p>
        </p:txBody>
      </p:sp>
      <p:pic>
        <p:nvPicPr>
          <p:cNvPr id="258" name="hermi.png" descr="herm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1000" y="750552"/>
            <a:ext cx="5080000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vicente.png" descr="vicent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13000" y="750552"/>
            <a:ext cx="5080000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CC_BY-SA_3.0.png" descr="CC_BY-SA_3.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52000" y="10676042"/>
            <a:ext cx="5080000" cy="1790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owtoon.png" descr="Powtoon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14:flip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owtoon2.png" descr="Powtoon2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76" t="0" r="276" b="0"/>
          <a:stretch>
            <a:fillRect/>
          </a:stretch>
        </p:blipFill>
        <p:spPr>
          <a:xfrm>
            <a:off x="0" y="-38100"/>
            <a:ext cx="24384000" cy="13792200"/>
          </a:xfrm>
          <a:prstGeom prst="rect">
            <a:avLst/>
          </a:prstGeom>
        </p:spPr>
      </p:pic>
      <p:sp>
        <p:nvSpPr>
          <p:cNvPr id="163" name="Título de la presentación"/>
          <p:cNvSpPr txBox="1"/>
          <p:nvPr>
            <p:ph type="title"/>
          </p:nvPr>
        </p:nvSpPr>
        <p:spPr>
          <a:xfrm>
            <a:off x="1270000" y="-1825258"/>
            <a:ext cx="21844000" cy="3873501"/>
          </a:xfrm>
          <a:prstGeom prst="rect">
            <a:avLst/>
          </a:prstGeom>
        </p:spPr>
        <p:txBody>
          <a:bodyPr/>
          <a:lstStyle>
            <a:lvl1pPr defTabSz="2389632">
              <a:defRPr spc="-341" sz="11368"/>
            </a:lvl1pPr>
          </a:lstStyle>
          <a:p>
            <a:pPr/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5000">
        <p14:flip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¿Por qué?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¿Por qué?</a:t>
            </a:r>
          </a:p>
        </p:txBody>
      </p:sp>
      <p:sp>
        <p:nvSpPr>
          <p:cNvPr id="166" name="Necesidad de disponer de un Cuaderno de Tutoría"/>
          <p:cNvSpPr txBox="1"/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Necesidad de disponer de un Cuaderno de Tutoría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alumnado"/>
          <p:cNvSpPr txBox="1"/>
          <p:nvPr/>
        </p:nvSpPr>
        <p:spPr>
          <a:xfrm>
            <a:off x="10728807" y="3438247"/>
            <a:ext cx="292638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alumnado</a:t>
            </a:r>
          </a:p>
        </p:txBody>
      </p:sp>
      <p:sp>
        <p:nvSpPr>
          <p:cNvPr id="169" name="profesorado"/>
          <p:cNvSpPr txBox="1"/>
          <p:nvPr/>
        </p:nvSpPr>
        <p:spPr>
          <a:xfrm>
            <a:off x="13657005" y="7753904"/>
            <a:ext cx="3552445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profesorado</a:t>
            </a:r>
          </a:p>
        </p:txBody>
      </p:sp>
      <p:sp>
        <p:nvSpPr>
          <p:cNvPr id="170" name="padres/madres"/>
          <p:cNvSpPr txBox="1"/>
          <p:nvPr/>
        </p:nvSpPr>
        <p:spPr>
          <a:xfrm>
            <a:off x="7015179" y="7753904"/>
            <a:ext cx="4348583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padres/madres</a:t>
            </a:r>
          </a:p>
        </p:txBody>
      </p:sp>
      <p:pic>
        <p:nvPicPr>
          <p:cNvPr id="171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6998" y="642554"/>
            <a:ext cx="13731438" cy="9154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Línea de conexión" descr="Línea de conexión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69353" y="2593815"/>
            <a:ext cx="2279770" cy="3614271"/>
          </a:xfrm>
          <a:prstGeom prst="rect">
            <a:avLst/>
          </a:prstGeom>
        </p:spPr>
      </p:pic>
      <p:pic>
        <p:nvPicPr>
          <p:cNvPr id="181" name="Línea de conexión" descr="Línea de conexión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10407" y="2634571"/>
            <a:ext cx="2227529" cy="3573515"/>
          </a:xfrm>
          <a:prstGeom prst="rect">
            <a:avLst/>
          </a:prstGeom>
        </p:spPr>
      </p:pic>
      <p:pic>
        <p:nvPicPr>
          <p:cNvPr id="183" name="Línea de conexión" descr="Línea de conexión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24185" y="8784506"/>
            <a:ext cx="6463640" cy="1443135"/>
          </a:xfrm>
          <a:prstGeom prst="rect">
            <a:avLst/>
          </a:prstGeom>
        </p:spPr>
      </p:pic>
      <p:pic>
        <p:nvPicPr>
          <p:cNvPr id="175" name="logoWebFamilia.jpg" descr="logoWebFamilia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63250" y="10595542"/>
            <a:ext cx="2857500" cy="284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logoAULES.png" descr="logoAULES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457375" y="2955648"/>
            <a:ext cx="3810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casa.jpg" descr="casa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069123" y="2479398"/>
            <a:ext cx="2857501" cy="2857501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Comunicación familias-alumnos-profesores"/>
          <p:cNvSpPr txBox="1"/>
          <p:nvPr>
            <p:ph type="title" idx="4294967295"/>
          </p:nvPr>
        </p:nvSpPr>
        <p:spPr>
          <a:xfrm>
            <a:off x="1270000" y="482600"/>
            <a:ext cx="21844000" cy="1524000"/>
          </a:xfrm>
          <a:prstGeom prst="rect">
            <a:avLst/>
          </a:prstGeom>
        </p:spPr>
        <p:txBody>
          <a:bodyPr/>
          <a:lstStyle>
            <a:lvl1pPr defTabSz="808990">
              <a:defRPr spc="-246" sz="8232"/>
            </a:lvl1pPr>
          </a:lstStyle>
          <a:p>
            <a:pPr/>
            <a:r>
              <a:t>Comunicación familias-alumnos-profesores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7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7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7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1"/>
      <p:bldP build="whole" bldLvl="1" animBg="1" rev="0" advAuto="0" spid="176" grpId="2"/>
      <p:bldP build="whole" bldLvl="1" animBg="1" rev="0" advAuto="0" spid="177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6998" y="7041947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07363" y="4046983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70579" y="2613002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50151" y="3627619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19907" y="6080788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50151" y="8503349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7617" y="9854649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70503" y="9216462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38862" y="4046983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38862" y="1327487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91094" y="107758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3327" y="418402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1633" y="418402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5559" y="2613002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1064" y="4817432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6801" y="7239994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5559" y="9417696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0831" y="10922033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38862" y="7682209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30817" y="5758507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25106" y="8503349"/>
            <a:ext cx="4132348" cy="2754899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Flujos de comunicación en un IES"/>
          <p:cNvSpPr txBox="1"/>
          <p:nvPr>
            <p:ph type="title" idx="4294967295"/>
          </p:nvPr>
        </p:nvSpPr>
        <p:spPr>
          <a:xfrm>
            <a:off x="1270000" y="482600"/>
            <a:ext cx="21844000" cy="1524000"/>
          </a:xfrm>
          <a:prstGeom prst="rect">
            <a:avLst/>
          </a:prstGeom>
        </p:spPr>
        <p:txBody>
          <a:bodyPr/>
          <a:lstStyle>
            <a:lvl1pPr defTabSz="808990">
              <a:defRPr spc="-246" sz="8232"/>
            </a:lvl1pPr>
          </a:lstStyle>
          <a:p>
            <a:pPr/>
            <a:r>
              <a:t>Flujos de comunicación en un IES</a:t>
            </a:r>
          </a:p>
        </p:txBody>
      </p:sp>
      <p:pic>
        <p:nvPicPr>
          <p:cNvPr id="208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25106" y="2916581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35751" y="778627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35675" y="9548574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triangulo.png" descr="triang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50151" y="10922033"/>
            <a:ext cx="4132348" cy="275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SeekPng.com_feedback-png_840360.png" descr="SeekPng.com_feedback-png_8403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48979" y="4817432"/>
            <a:ext cx="3594101" cy="542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LogoCuadernoTutoría.png" descr="LogoCuadernoTutorí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25106" y="5432235"/>
            <a:ext cx="10733789" cy="4052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14:switc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3"/>
      <p:bldP build="whole" bldLvl="1" animBg="1" rev="0" advAuto="0" spid="212" grpId="1"/>
      <p:bldP build="whole" bldLvl="1" animBg="1" rev="0" advAuto="0" spid="21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nformationPower.jpg" descr="InformationPow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3676" y="2020539"/>
            <a:ext cx="17276648" cy="9674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¿Cómo?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¿Cómo?</a:t>
            </a:r>
          </a:p>
        </p:txBody>
      </p:sp>
      <p:sp>
        <p:nvSpPr>
          <p:cNvPr id="218" name="Alternativas utilizadas antes del curso 2019-2020"/>
          <p:cNvSpPr txBox="1"/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Alternativas utilizadas antes del curso 2019-2020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owtoon3_1.png" descr="Powtoon3_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14:prism dir="r" isContent="0" isInverted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2_ColorGradient">
  <a:themeElements>
    <a:clrScheme name="22_ColorGradient">
      <a:dk1>
        <a:srgbClr val="D000FF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2_ColorGradient">
  <a:themeElements>
    <a:clrScheme name="22_ColorGradien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